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Libre Franklin" pitchFamily="2" charset="0"/>
      <p:regular r:id="rId12"/>
    </p:embeddedFont>
    <p:embeddedFont>
      <p:font typeface="Libre Franklin Bold"/>
      <p:regular r:id="rId13"/>
    </p:embeddedFont>
    <p:embeddedFont>
      <p:font typeface="Libre Franklin Light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png" /><Relationship Id="rId4" Type="http://schemas.openxmlformats.org/officeDocument/2006/relationships/image" Target="../media/image8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pn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jpeg" /><Relationship Id="rId4" Type="http://schemas.openxmlformats.org/officeDocument/2006/relationships/image" Target="../media/image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0.jpeg" /><Relationship Id="rId4" Type="http://schemas.openxmlformats.org/officeDocument/2006/relationships/image" Target="../media/image4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1.jpeg" /><Relationship Id="rId4" Type="http://schemas.openxmlformats.org/officeDocument/2006/relationships/image" Target="../media/image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2.png" /><Relationship Id="rId4" Type="http://schemas.openxmlformats.org/officeDocument/2006/relationships/image" Target="../media/image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75698" y="7369847"/>
            <a:ext cx="1882251" cy="1783433"/>
          </a:xfrm>
          <a:custGeom>
            <a:avLst/>
            <a:gdLst/>
            <a:ahLst/>
            <a:cxnLst/>
            <a:rect l="l" t="t" r="r" b="b"/>
            <a:pathLst>
              <a:path w="1882251" h="1783433">
                <a:moveTo>
                  <a:pt x="0" y="0"/>
                </a:moveTo>
                <a:lnTo>
                  <a:pt x="1882251" y="0"/>
                </a:lnTo>
                <a:lnTo>
                  <a:pt x="1882251" y="1783433"/>
                </a:lnTo>
                <a:lnTo>
                  <a:pt x="0" y="1783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14306">
            <a:off x="-2988507" y="-5870413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39832" y="3914169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280165"/>
            <a:ext cx="12013798" cy="473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Memórias DDR-5, NVMe, HBM e Optane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1370" y="1040333"/>
            <a:ext cx="765026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Professor: Robson Calvetti </a:t>
            </a:r>
          </a:p>
        </p:txBody>
      </p:sp>
      <p:sp>
        <p:nvSpPr>
          <p:cNvPr id="8" name="AutoShape 8"/>
          <p:cNvSpPr/>
          <p:nvPr/>
        </p:nvSpPr>
        <p:spPr>
          <a:xfrm rot="-5400000">
            <a:off x="3293209" y="82186"/>
            <a:ext cx="35749" cy="22114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Freeform 9"/>
          <p:cNvSpPr/>
          <p:nvPr/>
        </p:nvSpPr>
        <p:spPr>
          <a:xfrm rot="10336776">
            <a:off x="5777610" y="8299833"/>
            <a:ext cx="7677781" cy="6833225"/>
          </a:xfrm>
          <a:custGeom>
            <a:avLst/>
            <a:gdLst/>
            <a:ahLst/>
            <a:cxnLst/>
            <a:rect l="l" t="t" r="r" b="b"/>
            <a:pathLst>
              <a:path w="7677781" h="6833225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58103" y="9425481"/>
            <a:ext cx="765026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0239" y="8944786"/>
            <a:ext cx="765026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São Paulo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4897" y="-462770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7" y="0"/>
                </a:lnTo>
                <a:lnTo>
                  <a:pt x="19232897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51638">
            <a:off x="7515428" y="7603710"/>
            <a:ext cx="8278095" cy="9583902"/>
          </a:xfrm>
          <a:custGeom>
            <a:avLst/>
            <a:gdLst/>
            <a:ahLst/>
            <a:cxnLst/>
            <a:rect l="l" t="t" r="r" b="b"/>
            <a:pathLst>
              <a:path w="8278095" h="9583902">
                <a:moveTo>
                  <a:pt x="0" y="0"/>
                </a:moveTo>
                <a:lnTo>
                  <a:pt x="8278096" y="0"/>
                </a:lnTo>
                <a:lnTo>
                  <a:pt x="8278096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232116" y="1044747"/>
            <a:ext cx="381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579694"/>
            <a:ext cx="406832" cy="406832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8225" y="3825303"/>
            <a:ext cx="406832" cy="406832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38225" y="6070912"/>
            <a:ext cx="406832" cy="406832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66800" y="8316521"/>
            <a:ext cx="406832" cy="406832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572788" y="-951694"/>
            <a:ext cx="13142425" cy="2531387"/>
            <a:chOff x="0" y="0"/>
            <a:chExt cx="17523233" cy="337518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314257"/>
              <a:ext cx="17523233" cy="1503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981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139262"/>
              <a:ext cx="17523233" cy="123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REFERÊNCIAS BIBLIOGRÁFICAS 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7264719" y="5159547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191575" y="2119087"/>
            <a:ext cx="15073144" cy="1361110"/>
            <a:chOff x="0" y="0"/>
            <a:chExt cx="20097525" cy="181481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2702"/>
              <a:ext cx="20097525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JEDEC SOLID STATE TECHNOLOGY ASSOCIATION. VISÃO GERAL DO PADRÃO DDR5. DISPONÍVEL EM: HTTPS://WWW.JEDEC.ORG. ACESSO EM: 19 NOV. 2024.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06900"/>
              <a:ext cx="20097525" cy="568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86156" y="4265928"/>
            <a:ext cx="15073144" cy="1361110"/>
            <a:chOff x="0" y="0"/>
            <a:chExt cx="20097525" cy="181481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2702"/>
              <a:ext cx="20097525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MICRON TECHNOLOGY. TECNOLOGIA DE MEMÓRIA DDR5. DISPONÍVEL EM: HTTPS://WWW.MICRON.COM. ACESSO EM: 19 NOV. 2024.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06900"/>
              <a:ext cx="20097525" cy="568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191575" y="3144391"/>
            <a:ext cx="15073144" cy="1361824"/>
            <a:chOff x="0" y="0"/>
            <a:chExt cx="20097525" cy="181576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2702"/>
              <a:ext cx="20097525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WESTERN DIGITAL. O QUE É NVME E POR QUE ISSO IMPORTA?. DISPONÍVEL EM: HTTPS://WWW.WESTERNDIGITAL.COM. ACESSO EM: 19 NOV. 2024.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206900"/>
              <a:ext cx="20097525" cy="569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86156" y="5358516"/>
            <a:ext cx="15073144" cy="1361110"/>
            <a:chOff x="0" y="0"/>
            <a:chExt cx="20097525" cy="181481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2702"/>
              <a:ext cx="20097525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SK HYNIX. VISÃO GERAL DA MEMÓRIA DE ALTA LARGURA DE BANDA (HBM). DISPONÍVEL EM: HTTPS://WWW.SKHYNIX.COM. ACESSO EM: 19 NOV. 2024.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206900"/>
              <a:ext cx="20097525" cy="568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191575" y="6576751"/>
            <a:ext cx="15073144" cy="1361110"/>
            <a:chOff x="0" y="0"/>
            <a:chExt cx="20097525" cy="1814813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2702"/>
              <a:ext cx="20097525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INTEL CORPORATION. VISÃO GERAL DA MEMÓRIA INTEL OPTANE. DISPONÍVEL EM: HTTPS://WWW.INTEL.COM. ACESSO EM: 19 NOV. 2024.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206900"/>
              <a:ext cx="20097525" cy="568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191575" y="7866586"/>
            <a:ext cx="15073144" cy="1713535"/>
            <a:chOff x="0" y="0"/>
            <a:chExt cx="20097525" cy="2284713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52702"/>
              <a:ext cx="20097525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TOM'S HARDWARE. INTEL OPTANE: HISTÓRIA E FIM DA LINHA. DISPONÍVEL EM: HTTPS://WWW.TOMSHARDWARE.COM. ACESSO EM: 19 NOV. 2024.</a:t>
              </a:r>
            </a:p>
            <a:p>
              <a:pPr algn="just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676800"/>
              <a:ext cx="20097525" cy="568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8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09119" y="6807203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14306">
            <a:off x="-2988507" y="-5870413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39832" y="3914169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-5400000">
            <a:off x="3293209" y="82186"/>
            <a:ext cx="35749" cy="22114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Freeform 7"/>
          <p:cNvSpPr/>
          <p:nvPr/>
        </p:nvSpPr>
        <p:spPr>
          <a:xfrm rot="10336776">
            <a:off x="5829035" y="8270936"/>
            <a:ext cx="7677781" cy="6833225"/>
          </a:xfrm>
          <a:custGeom>
            <a:avLst/>
            <a:gdLst/>
            <a:ahLst/>
            <a:cxnLst/>
            <a:rect l="l" t="t" r="r" b="b"/>
            <a:pathLst>
              <a:path w="7677781" h="6833225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18869" y="4100557"/>
            <a:ext cx="765026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Carolina Cruz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04849" y="3366800"/>
            <a:ext cx="765026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Anabelly Rocha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18869" y="4838427"/>
            <a:ext cx="765026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Maria Eduarda Moura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2022" y="-742002"/>
            <a:ext cx="20092471" cy="11302015"/>
          </a:xfrm>
          <a:custGeom>
            <a:avLst/>
            <a:gdLst/>
            <a:ahLst/>
            <a:cxnLst/>
            <a:rect l="l" t="t" r="r" b="b"/>
            <a:pathLst>
              <a:path w="20092471" h="11302015">
                <a:moveTo>
                  <a:pt x="0" y="0"/>
                </a:moveTo>
                <a:lnTo>
                  <a:pt x="20092471" y="0"/>
                </a:lnTo>
                <a:lnTo>
                  <a:pt x="20092471" y="11302015"/>
                </a:lnTo>
                <a:lnTo>
                  <a:pt x="0" y="1130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99266" y="-2047397"/>
            <a:ext cx="5256167" cy="4677989"/>
          </a:xfrm>
          <a:custGeom>
            <a:avLst/>
            <a:gdLst/>
            <a:ahLst/>
            <a:cxnLst/>
            <a:rect l="l" t="t" r="r" b="b"/>
            <a:pathLst>
              <a:path w="5256167" h="4677989">
                <a:moveTo>
                  <a:pt x="0" y="0"/>
                </a:moveTo>
                <a:lnTo>
                  <a:pt x="5256168" y="0"/>
                </a:lnTo>
                <a:lnTo>
                  <a:pt x="5256168" y="4677989"/>
                </a:lnTo>
                <a:lnTo>
                  <a:pt x="0" y="467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16302" y="3113217"/>
            <a:ext cx="8278095" cy="9583902"/>
          </a:xfrm>
          <a:custGeom>
            <a:avLst/>
            <a:gdLst/>
            <a:ahLst/>
            <a:cxnLst/>
            <a:rect l="l" t="t" r="r" b="b"/>
            <a:pathLst>
              <a:path w="8278095" h="9583902">
                <a:moveTo>
                  <a:pt x="0" y="0"/>
                </a:moveTo>
                <a:lnTo>
                  <a:pt x="8278096" y="0"/>
                </a:lnTo>
                <a:lnTo>
                  <a:pt x="8278096" y="9583902"/>
                </a:lnTo>
                <a:lnTo>
                  <a:pt x="0" y="9583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09401">
            <a:off x="14098817" y="4565386"/>
            <a:ext cx="1917518" cy="2219992"/>
          </a:xfrm>
          <a:custGeom>
            <a:avLst/>
            <a:gdLst/>
            <a:ahLst/>
            <a:cxnLst/>
            <a:rect l="l" t="t" r="r" b="b"/>
            <a:pathLst>
              <a:path w="1917518" h="2219992">
                <a:moveTo>
                  <a:pt x="0" y="0"/>
                </a:moveTo>
                <a:lnTo>
                  <a:pt x="1917518" y="0"/>
                </a:lnTo>
                <a:lnTo>
                  <a:pt x="1917518" y="2219992"/>
                </a:lnTo>
                <a:lnTo>
                  <a:pt x="0" y="2219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-5400000">
            <a:off x="3293209" y="82186"/>
            <a:ext cx="35749" cy="22114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3156902" y="1951167"/>
            <a:ext cx="1155805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8"/>
              </a:lnSpc>
            </a:pPr>
            <a:r>
              <a:rPr lang="en-US" sz="774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Sumário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17832" y="4135755"/>
            <a:ext cx="479276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MEMÓRIA DDR-5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17832" y="5095875"/>
            <a:ext cx="479276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NBMe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17832" y="6136261"/>
            <a:ext cx="479276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HBM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14865" y="7093280"/>
            <a:ext cx="479276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OPTANE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4897" y="-531505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7" y="0"/>
                </a:lnTo>
                <a:lnTo>
                  <a:pt x="19232897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3293209" y="82186"/>
            <a:ext cx="35749" cy="22114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 rot="6314306">
            <a:off x="13857375" y="-4736020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6720" y="1740565"/>
            <a:ext cx="1070075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Introdução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6720" y="3402779"/>
            <a:ext cx="13924859" cy="469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33"/>
              </a:lnSpc>
              <a:spcBef>
                <a:spcPct val="0"/>
              </a:spcBef>
            </a:pPr>
            <a:r>
              <a:rPr lang="en-US" sz="2952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Nos últimos anos, o avanço das tecnologias de memória tem desempenhado um papel crucial na evolução da computação. Tecnologias como DDR-5, NVMe, HBM e Optane têm transformado a forma como lidamos com processamento, armazenamento e transferência de dados, proporcionando maior velocidade, eficiência e capacidade. Essas inovações não apenas acompanham as crescentes demandas do mercado, como também possibilitam o desenvolvimento de aplicações avançadas, desde inteligência artificial até jogos em alta performance. Neste trabalho, exploraremos as características, benefícios e o impacto dessas memórias no cenário atual e futuro da tecnologia.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4897" y="-531505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7" y="0"/>
                </a:lnTo>
                <a:lnTo>
                  <a:pt x="19232897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3293209" y="82186"/>
            <a:ext cx="35749" cy="22114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 rot="6314306">
            <a:off x="14865235" y="-5160655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6720" y="3485243"/>
            <a:ext cx="14880368" cy="5773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2"/>
              </a:lnSpc>
            </a:pPr>
            <a:r>
              <a:rPr lang="en-US" sz="271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Tipo de memória: RAM (Random Access Memory).</a:t>
            </a:r>
          </a:p>
          <a:p>
            <a:pPr algn="just">
              <a:lnSpc>
                <a:spcPts val="3802"/>
              </a:lnSpc>
            </a:pPr>
            <a:endParaRPr lang="en-US" sz="2716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just">
              <a:lnSpc>
                <a:spcPts val="3802"/>
              </a:lnSpc>
            </a:pPr>
            <a:r>
              <a:rPr lang="en-US" sz="271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Características:</a:t>
            </a:r>
          </a:p>
          <a:p>
            <a:pPr algn="just">
              <a:lnSpc>
                <a:spcPts val="3802"/>
              </a:lnSpc>
            </a:pPr>
            <a:endParaRPr lang="en-US" sz="2716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just">
              <a:lnSpc>
                <a:spcPts val="3802"/>
              </a:lnSpc>
            </a:pPr>
            <a:r>
              <a:rPr lang="en-US" sz="271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Maior largura de banda (até 6400 MT/s ou mais).</a:t>
            </a:r>
          </a:p>
          <a:p>
            <a:pPr algn="just">
              <a:lnSpc>
                <a:spcPts val="3802"/>
              </a:lnSpc>
            </a:pPr>
            <a:r>
              <a:rPr lang="en-US" sz="271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Melhor eficiência energética com menor consumo de energia.</a:t>
            </a:r>
          </a:p>
          <a:p>
            <a:pPr algn="just">
              <a:lnSpc>
                <a:spcPts val="3802"/>
              </a:lnSpc>
            </a:pPr>
            <a:r>
              <a:rPr lang="en-US" sz="271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Maior capacidade por módulo (até 256 GB por módulo).</a:t>
            </a:r>
          </a:p>
          <a:p>
            <a:pPr algn="just">
              <a:lnSpc>
                <a:spcPts val="3802"/>
              </a:lnSpc>
            </a:pPr>
            <a:endParaRPr lang="en-US" sz="2716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just">
              <a:lnSpc>
                <a:spcPts val="3802"/>
              </a:lnSpc>
            </a:pPr>
            <a:r>
              <a:rPr lang="en-US" sz="271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de lançamento: Disponível comercialmente desde 2020.</a:t>
            </a:r>
          </a:p>
          <a:p>
            <a:pPr algn="just">
              <a:lnSpc>
                <a:spcPts val="3802"/>
              </a:lnSpc>
            </a:pPr>
            <a:endParaRPr lang="en-US" sz="2716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just">
              <a:lnSpc>
                <a:spcPts val="3802"/>
              </a:lnSpc>
              <a:spcBef>
                <a:spcPct val="0"/>
              </a:spcBef>
            </a:pPr>
            <a:r>
              <a:rPr lang="en-US" sz="271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Novidades e melhorias: Mais rápida e eficiente em comparação ao DDR-4, suportando maior número de núcleos de CPU.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931692" y="1664365"/>
            <a:ext cx="5832157" cy="583215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7567" r="-1756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16720" y="1664365"/>
            <a:ext cx="10700759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Memória DDR-5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4897" y="-531505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7" y="0"/>
                </a:lnTo>
                <a:lnTo>
                  <a:pt x="19232897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3293209" y="82186"/>
            <a:ext cx="35749" cy="22114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 rot="6314306">
            <a:off x="12171508" y="-2710294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6720" y="4103009"/>
            <a:ext cx="11385242" cy="515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Tipo de memória: Protocolo de armazenamento para SSDs.</a:t>
            </a:r>
          </a:p>
          <a:p>
            <a:pPr algn="l">
              <a:lnSpc>
                <a:spcPts val="3133"/>
              </a:lnSpc>
            </a:pPr>
            <a:endParaRPr lang="en-US" sz="2238">
              <a:solidFill>
                <a:srgbClr val="FFFFFF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algn="l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Características:</a:t>
            </a:r>
          </a:p>
          <a:p>
            <a:pPr algn="l">
              <a:lnSpc>
                <a:spcPts val="3133"/>
              </a:lnSpc>
            </a:pPr>
            <a:endParaRPr lang="en-US" sz="2238">
              <a:solidFill>
                <a:srgbClr val="FFFFFF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algn="l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Alta velocidade e baixa latência.</a:t>
            </a:r>
          </a:p>
          <a:p>
            <a:pPr algn="l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Conexão direta ao barramento PCIe (gerações atuais chegam ao PCIe 5.0).</a:t>
            </a:r>
          </a:p>
          <a:p>
            <a:pPr algn="l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Suporte para comandos simultâneos.</a:t>
            </a:r>
          </a:p>
          <a:p>
            <a:pPr algn="l">
              <a:lnSpc>
                <a:spcPts val="3133"/>
              </a:lnSpc>
            </a:pPr>
            <a:endParaRPr lang="en-US" sz="2238">
              <a:solidFill>
                <a:srgbClr val="FFFFFF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algn="l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Data de lançamento: Inicialmente em 2011, com evoluções recentes no padrão.</a:t>
            </a:r>
          </a:p>
          <a:p>
            <a:pPr algn="l">
              <a:lnSpc>
                <a:spcPts val="3133"/>
              </a:lnSpc>
            </a:pPr>
            <a:endParaRPr lang="en-US" sz="2238">
              <a:solidFill>
                <a:srgbClr val="FFFFFF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algn="l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Novidades e melhorias: NVMe 2.0 introduziu recursos como ZNS (Zona Namespaces) para eficiência em sistemas empresariais.</a:t>
            </a:r>
          </a:p>
          <a:p>
            <a:pPr algn="l">
              <a:lnSpc>
                <a:spcPts val="3133"/>
              </a:lnSpc>
              <a:spcBef>
                <a:spcPct val="0"/>
              </a:spcBef>
            </a:pPr>
            <a:endParaRPr lang="en-US" sz="2238">
              <a:solidFill>
                <a:srgbClr val="FFFFFF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273681" y="1848078"/>
            <a:ext cx="6391661" cy="639166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16720" y="1848078"/>
            <a:ext cx="10700759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NVMe (Non-Volatile Memory Express)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4897" y="-531505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7" y="0"/>
                </a:lnTo>
                <a:lnTo>
                  <a:pt x="19232897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3293209" y="82186"/>
            <a:ext cx="35749" cy="22114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 rot="6314306">
            <a:off x="12171508" y="-2710294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6720" y="4108517"/>
            <a:ext cx="12491987" cy="478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Tipo de memória: DRAM de alta largura de banda.</a:t>
            </a:r>
          </a:p>
          <a:p>
            <a:pPr algn="l">
              <a:lnSpc>
                <a:spcPts val="3438"/>
              </a:lnSpc>
            </a:pPr>
            <a:endParaRPr lang="en-US" sz="2455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Características:</a:t>
            </a:r>
          </a:p>
          <a:p>
            <a:pPr algn="l">
              <a:lnSpc>
                <a:spcPts val="3438"/>
              </a:lnSpc>
            </a:pPr>
            <a:endParaRPr lang="en-US" sz="2455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Empilhamento vertical (3D).</a:t>
            </a:r>
          </a:p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Menor consumo de energia e maior largura de banda comparada à GDDR.</a:t>
            </a:r>
          </a:p>
          <a:p>
            <a:pPr algn="l">
              <a:lnSpc>
                <a:spcPts val="3438"/>
              </a:lnSpc>
            </a:pPr>
            <a:endParaRPr lang="en-US" sz="2455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l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de lançamento: Introduzida em 2015.</a:t>
            </a:r>
          </a:p>
          <a:p>
            <a:pPr algn="l">
              <a:lnSpc>
                <a:spcPts val="3438"/>
              </a:lnSpc>
            </a:pPr>
            <a:endParaRPr lang="en-US" sz="2455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Novidades e melhorias: Utilizada em GPUs, IA, e computação de alto desempenho. HBM3 é a versão mais recente (2022).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273681" y="1918856"/>
            <a:ext cx="6595523" cy="65955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8895" r="-2889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16720" y="1660592"/>
            <a:ext cx="10700759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HBM (High Bandwidth Memory)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4897" y="-531505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7" y="0"/>
                </a:lnTo>
                <a:lnTo>
                  <a:pt x="19232897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3293209" y="82186"/>
            <a:ext cx="35749" cy="22114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 rot="6314306">
            <a:off x="12171508" y="-2710294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28777" y="1918856"/>
            <a:ext cx="6783672" cy="67836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8585" r="-2858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816720" y="1909331"/>
            <a:ext cx="1070075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Optane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720" y="3772867"/>
            <a:ext cx="9984038" cy="476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44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Tipo de memória: Tecnologia de memória não volátil da Intel.</a:t>
            </a:r>
          </a:p>
          <a:p>
            <a:pPr algn="l">
              <a:lnSpc>
                <a:spcPts val="3425"/>
              </a:lnSpc>
            </a:pPr>
            <a:endParaRPr lang="en-US" sz="2446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l">
              <a:lnSpc>
                <a:spcPts val="3425"/>
              </a:lnSpc>
            </a:pPr>
            <a:r>
              <a:rPr lang="en-US" sz="244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Características:</a:t>
            </a:r>
          </a:p>
          <a:p>
            <a:pPr algn="l">
              <a:lnSpc>
                <a:spcPts val="3425"/>
              </a:lnSpc>
            </a:pPr>
            <a:endParaRPr lang="en-US" sz="2446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l">
              <a:lnSpc>
                <a:spcPts val="3425"/>
              </a:lnSpc>
            </a:pPr>
            <a:r>
              <a:rPr lang="en-US" sz="244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Combina características de RAM e armazenamento SSD.</a:t>
            </a:r>
          </a:p>
          <a:p>
            <a:pPr algn="l">
              <a:lnSpc>
                <a:spcPts val="3425"/>
              </a:lnSpc>
            </a:pPr>
            <a:r>
              <a:rPr lang="en-US" sz="244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Alta durabilidade e baixa latência.</a:t>
            </a:r>
          </a:p>
          <a:p>
            <a:pPr algn="l">
              <a:lnSpc>
                <a:spcPts val="3425"/>
              </a:lnSpc>
            </a:pPr>
            <a:endParaRPr lang="en-US" sz="2446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l">
              <a:lnSpc>
                <a:spcPts val="3425"/>
              </a:lnSpc>
            </a:pPr>
            <a:r>
              <a:rPr lang="en-US" sz="244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de lançamento: Primeiro produto em 2017.</a:t>
            </a:r>
          </a:p>
          <a:p>
            <a:pPr algn="l">
              <a:lnSpc>
                <a:spcPts val="3425"/>
              </a:lnSpc>
            </a:pPr>
            <a:endParaRPr lang="en-US" sz="2446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algn="l">
              <a:lnSpc>
                <a:spcPts val="3425"/>
              </a:lnSpc>
              <a:spcBef>
                <a:spcPct val="0"/>
              </a:spcBef>
            </a:pPr>
            <a:r>
              <a:rPr lang="en-US" sz="2446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Novidades e melhorias: Apesar da eficiência, a Intel anunciou que descontinuará a linha Optane em 2022 devido à baixa adoção.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4897" y="-531505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7" y="0"/>
                </a:lnTo>
                <a:lnTo>
                  <a:pt x="19232897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3293209" y="82186"/>
            <a:ext cx="35749" cy="221147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 rot="6314306">
            <a:off x="14993503" y="-4688578"/>
            <a:ext cx="9681882" cy="9258300"/>
          </a:xfrm>
          <a:custGeom>
            <a:avLst/>
            <a:gdLst/>
            <a:ahLst/>
            <a:cxnLst/>
            <a:rect l="l" t="t" r="r" b="b"/>
            <a:pathLst>
              <a:path w="9681882" h="9258300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6720" y="1664365"/>
            <a:ext cx="10700759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Conclusão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6720" y="3188204"/>
            <a:ext cx="15445805" cy="522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33"/>
              </a:lnSpc>
            </a:pPr>
            <a:r>
              <a:rPr lang="en-US" sz="2952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As memórias DDR-5, NVMe, HBM e Optane representam marcos significativos na evolução tecnológica, cada uma atendendo a demandas específicas de desempenho e eficiência. Enquanto a DDR-5 e a NVMe impulsionam o desempenho em dispositivos de consumo e servidores, tecnologias como HBM e Optane destacam-se em aplicações que exigem alta largura de banda e baixa latência. Juntas, essas inovações têm moldado o futuro da computação, permitindo maior escalabilidade e eficiência em sistemas modernos. À medida que novas versões dessas tecnologias são desenvolvidas, podemos esperar avanços ainda mais surpreendentes, consolidando seu impacto em um mundo cada vez mais digital e interconectado.</a:t>
            </a:r>
          </a:p>
          <a:p>
            <a:pPr algn="just">
              <a:lnSpc>
                <a:spcPts val="4133"/>
              </a:lnSpc>
              <a:spcBef>
                <a:spcPct val="0"/>
              </a:spcBef>
            </a:pPr>
            <a:endParaRPr lang="en-US" sz="2952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Apresentação - Atividade 1</dc:title>
  <cp:lastModifiedBy>eduardamouram04@gmail.com</cp:lastModifiedBy>
  <cp:revision>3</cp:revision>
  <dcterms:created xsi:type="dcterms:W3CDTF">2006-08-16T00:00:00Z</dcterms:created>
  <dcterms:modified xsi:type="dcterms:W3CDTF">2024-11-19T19:55:11Z</dcterms:modified>
  <dc:identifier>DAGW6QXtcqE</dc:identifier>
</cp:coreProperties>
</file>